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2" r:id="rId3"/>
    <p:sldId id="269" r:id="rId4"/>
    <p:sldId id="259" r:id="rId5"/>
    <p:sldId id="256" r:id="rId6"/>
    <p:sldId id="264" r:id="rId7"/>
    <p:sldId id="266" r:id="rId8"/>
    <p:sldId id="265" r:id="rId9"/>
    <p:sldId id="263" r:id="rId10"/>
    <p:sldId id="261" r:id="rId11"/>
    <p:sldId id="270" r:id="rId12"/>
    <p:sldId id="273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B5EB"/>
    <a:srgbClr val="53C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003"/>
    <p:restoredTop sz="94581"/>
  </p:normalViewPr>
  <p:slideViewPr>
    <p:cSldViewPr snapToGrid="0" snapToObjects="1">
      <p:cViewPr varScale="1">
        <p:scale>
          <a:sx n="101" d="100"/>
          <a:sy n="101" d="100"/>
        </p:scale>
        <p:origin x="224" y="1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9T12:20:43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2178 24575,'0'-7'0,"20"-25"0,-8 16 0,39-51 0,-7 14-854,-7 11 1,3-2 853,-1 0 0,2 1 0,2-3 0,3 2 0,4 2 0,-3 3 0,12-16-35,24 1 35,-34 22 0,31-23 0,-3 6-609,-36 18 1,1-2 608,5-2 0,-3 2 0,12-13 0,-8 5 0,1 0 0,7-5 0,-9 3 0,2-1 0,-6 9 0,-1 0 0,2-9 0,1 1-62,-4 12 1,-1 2 61,15-23 1173,-7 22-1173,-12-6 443,-10 14-443,20-24 1321,-28 28-1321,9-13 145,-7 5-145,-4-3 0,0 7 0,-7-4 0,-2 13 0,1-8 0,8-10 0,-7 15 0,15-27 0,-6 12 0,14-12 0,-4-8 0,9 11 0,-14 5 0,4 4 0,-6 13 0,15-21 0,-11 21 0,0-10 0,-15 24 0,-9 1 0,2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9T12:20:46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24575,'62'-5'0,"2"4"0,26-1 0,10 1 0,-4 0 0,-18 2 0,1 1 0,-1 1-889,-1-3 1,18-1 0,3 0 0,-14 1 0,-28 2 888,-25 4 1362,-20-3-1362,3-2 723,-6 2-723,3-3 0,-4 0 0,4 0 2356,0 0-2356,4 0 0,6 0 0,1 0 0,-4 0 0,8 0 0,4 0 0,0 0 0,3 3 0,5-2 0,-3 8 0,17-2 0,-10 0 0,-9-1 0,15 1 0,1 1 0,40 8 0,-20-8 0,-11 2 0,-20-9 0,5 9 0,-15-8 0,41 11 0,-41-11 0,43 11 0,-27-11 0,9 7 0,2 1 0,9-1 0,33 4-542,-13 1 542,-23-6 0,13 1 0,-25 3 0,14-3 0,-16-2 0,7 4 0,1-7 0,-26 0 542,21-1-542,-29 0 0,-6-2 0,-1 2 0,1 1 0,6 1 0,1 2 0,0-2 0,0-2 0,-8-3 0,-2 4 0,8-4 0,-8 4 0,6-4 0,-4 3 0,-6-2 0,2 2 0,-3 0 0,1-2 0,-1 2 0,0-3 0,1 0 0,-4 0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9T19:25:41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24575,'9'4'0,"38"5"-9831,-4-2 8341,10 5 4281,18-11-2791,-14 11 0,24-3 861,-29 0 1,0 2-862,33 7 0,9 0 0,-29-3 0,-4 1 0,-23 1 0,10-7 6773,-14 10-6773,1-12 34,-1 14-34,9-6 0,-18 1 0,15-2 0,-24-6 0,17-2 0,-6 2 0,0-4 0,-6 1 0,5 2 0,-10-3 0,10 4 0,-8-4 0,-4 3 0,-1-7 0,0 7 0,9-2 0,-2-1 0,12 6 0,11 0 0,-16-3 0,20 7 0,-24-9 0,25 1 0,-17 2 0,15-3 0,-19-1 0,4 0 0,3 0 0,-14-3 0,4 3 0,-14-5 0,3 0 0,-4 0 0,0 0 0,0 0 0,-4 4 0,3-3 0,-3 3 0,4-4 0,0 4 0,0-3 0,0 3 0,0 0 0,4-3 0,-3 7 0,4-7 0,-1 7 0,21 0 0,-10 2 0,22 3 0,-6-1 0,-9-1 0,41 14 0,-21-8 0,1 0 0,39 13-545,-24-11 1,-1-2 544,15 0 0,1 1 0,-29-8 0,-8-3 0,-29-3 0,9-3 0,-11 3 0,-5-4 0,-5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9T12:20:40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24575,'10'0'0,"8"0"0,36 0 0,-24 3 0,50-2 0,-20 9 0,-11-5 0,3 0-1021,41 11 1021,-33-7 0,-1 0 0,23 6 0,-5-1 0,-17 0 0,-18-9 0,-7 4 0,3-4 0,-26 3 1021,5-3-1021,-10-2 0,-3 0 0,3-2 0,-3 2 0,0 1 0,2-4 0,-5 7 0,6-6 0,0 5 0,4-2 0,4 3 0,6 2 0,-5-2 0,10 2 0,-13-1 0,19 5 0,-11-4 0,13 5 0,-6-5 0,-5 0 0,-6-1 0,13 2 0,-8 3 0,23 2 0,-4 7 0,-10-12 0,17 7 0,-32-12 0,20 6 0,-26-7 0,15 4 0,-12-3 0,14 4 0,-8 1 0,3-4 0,23 14 0,-18-12 0,23 10 0,-22-8 0,0-5 0,-9 2 0,30-2 0,-31-1 0,32 5 0,-37-8 0,4 6 0,-10-6 0,3 5 0,-1-5 0,1 6 0,1-3 0,9 7 0,-3-3 0,13 5 0,-8-5 0,0 1 0,15 1 0,-18-2 0,13 2 0,6 3 0,-18-4 0,35 7 0,-36-8 0,29 10 0,-29-12 0,39 19 0,-36-18 0,27 10 0,-27-9 0,1-3 0,3 3 0,-13-4 0,4 1 0,-10 2 0,3-6 0,-2 5 0,3-5 0,6 9 0,-7-6 0,7 7 0,-6-7 0,0 2 0,0-5 0,3 6 0,-2-3 0,12 3 0,-8-3 0,14 3 0,-8-1 0,28 12 0,-17-10 0,38 19 0,-37-24 0,16 12 0,3 1 0,11-6 0,5 6 0,5 0 0,-20-6 0,-2-2-3392,2 4 0,-3-2 3392,23-1 0,-35 1 0,-11-9 0,-9 6 0,-3-6 0,-12 2 0,0-3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9T19:25:34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2583 24575,'-4'-3'0,"0"-2"0,4-5 0,0 1 0,0-5 0,12-14 0,4-18 0,3 7 0,9-30 0,-6-2-1353,3 11 1,2-6 1352,-2-13 0,1-5-734,-2 22 0,3-1 0,-2 0 734,0-4 0,-1-1 0,-2 4 0,3-4 0,0 2-807,5-9 0,1 0 807,-3 11 0,0 1 0,6-9 0,1-1 0,2 1 0,0 3-2312,-8 13 0,0 3 2312,1 1 0,-1 3 867,15-30-867,-19 34 0,-2 1 0,7-15 1863,5 3-1863,-13 3 1395,11-4-1395,-6-2 6667,1 5-6667,0 12 353,-12 11-353,-2 16 0,-6 0 0,3 3 0,-4 2 0,-3 2 0,2 4 0,2-9 0,3 4 0,-3-6 0,2 8 0,-6 0 0,3 3 0,-3 0 0,0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9T19:25:34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1320 24575,'0'-9'0,"0"-5"0,0 4 0,0-7 0,4 7 0,1-7 0,4 2 0,0-3 0,6-8 0,-5 6 0,10-5 0,-10 6 0,3 5 0,-4 1 0,4 0 0,-3-1 0,3-1 0,-4 2 0,0 4 0,0-4 0,0-1 0,4-5 0,-3 1 0,3 0 0,-4 3 0,10-13 0,-7 15 0,7-16 0,-10 19 0,0-3 0,0 4 0,0-5 0,0 8 0,-4-6 0,7 3 0,-2-5 0,4-5 0,-1 5 0,-4 1 0,20-29 0,-10 14 0,14-19 0,0 0 0,-9 15 0,20-26 0,-1 2 0,-24 28 0,23-24 0,0 2 0,-25 27 0,24-22 0,-32 35 0,4 1 0,-3 0 0,3 0 0,0 0 0,-3-4 0,7 2 0,-7-2 0,7 4 0,-3 0 0,0 0 0,-1 0 0,-4-1 0,4 1 0,-3 0 0,3 4 0,-8-3 0,3 7 0,-7-7 0,7 7 0,1-7 0,1 3 0,3 0 0,-4-4 0,0 8 0,0-3 0,0 4 0,-4-4 0,3 3 0,-3-3 0,4 4 0,0 0 0,4 0 0,1 0 0,12 0 0,-10-4 0,16 3 0,-21-3 0,10 4 0,-12 0 0,0 0 0,0 0 0,0 0 0,0 0 0,0 0 0,0 0 0,0 0 0,0 0 0,0 4 0,0-3 0,0 3 0,0-4 0,-4 4 0,3-3 0,-3 3 0,4 0 0,0-3 0,0 7 0,0-3 0,4 0 0,-7 3 0,6-7 0,-7 3 0,4 0 0,0 1 0,0 4 0,11 1 0,-8-1 0,8 1 0,-7-1 0,1 0 0,4 4 0,5 1 0,-4 5 0,3-5 0,-8-1 0,3-4 0,-7 0 0,7 0 0,-3 0 0,4 4 0,-3-7 0,-2 6 0,-4-7 0,12 12 0,-9-6 0,13 6 0,-15-8 0,3 0 0,0 0 0,1 0 0,4 0 0,0 4 0,-4-3 0,-1-1 0,-4-1 0,0-3 0,0 4 0,0 0 0,0 0 0,8 8 0,-6-6 0,10 10 0,-11-11 0,8 3 0,-4 0 0,0-3 0,23 31 0,-26-25 0,21 21 0,-27-28 0,0 0 0,3-4 0,-7 3 0,7-3 0,-7 4 0,7-4 0,-7 3 0,7 1 0,-3 1 0,0 3 0,3-4 0,-7 0 0,7-4 0,-3 3 0,0-3 0,3 4 0,-7 0 0,11 4 0,-10-3 0,10-1 0,-11-1 0,7-3 0,-7 4 0,7 0 0,-7 0 0,7-4 0,-3 3 0,0-3 0,3 4 0,-7 0 0,7-4 0,-7 3 0,7-7 0,-7 7 0,3-3 0,0 0 0,-3 3 0,7-7 0,-7 7 0,3-3 0,0 0 0,1-1 0,0 0 0,3 1 0,-3 4 0,4 0 0,-4 0 0,3 0 0,-4 0 0,1 0 0,3-4 0,-7 3 0,7-7 0,-7 7 0,3-3 0,0 0 0,-3 3 0,7-7 0,-7 7 0,3-3 0,0 0 0,-3 3 0,3-7 0,-4 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B85D5-0C59-DD4E-9826-9758402C82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00FDE7-E1C1-BF41-8988-B017AEA82D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E2154-0A9D-0E46-B04A-E583DD48E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B2F85-11DC-3A43-BACA-6EB8DE11EF77}" type="datetimeFigureOut">
              <a:rPr lang="en-US" smtClean="0"/>
              <a:t>7/10/20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7A8F1-5E82-F346-A0CF-34EECF4C9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C06DD-E5BB-2D4B-902E-5AC4C7094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0794-CAC5-0144-A4F3-23EEBF5BE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992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59893-BB39-1A49-9D6C-4D680F046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973E54-4B30-1144-9362-9FFA118A87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CAF9D-1EE3-8F41-BE52-09BEB5909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B2F85-11DC-3A43-BACA-6EB8DE11EF77}" type="datetimeFigureOut">
              <a:rPr lang="en-US" smtClean="0"/>
              <a:t>7/10/20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AB4A4-83DF-2B4E-81A1-A85031B3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43EC0-AC92-4D46-B009-48DBCBD39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0794-CAC5-0144-A4F3-23EEBF5BE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994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3CE110-1832-4147-8B4F-0CDA94C2A2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4AE70D-7756-EC44-AAD4-61458D3F9A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DAA38-D02E-564E-AED9-5E884DCD5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B2F85-11DC-3A43-BACA-6EB8DE11EF77}" type="datetimeFigureOut">
              <a:rPr lang="en-US" smtClean="0"/>
              <a:t>7/10/20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E350E-5CD8-E940-9AD5-33F4D2829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4BBB3-56A7-E247-9FFE-797A31D83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0794-CAC5-0144-A4F3-23EEBF5BE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112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396D6-0AEB-8246-BA36-3581CF7C2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447BD-97CB-3C4E-8EA9-742EEDF50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C3549-9943-D94D-AE0B-BFC9A8207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B2F85-11DC-3A43-BACA-6EB8DE11EF77}" type="datetimeFigureOut">
              <a:rPr lang="en-US" smtClean="0"/>
              <a:t>7/10/20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87C4A-D92D-A440-8E3F-CAC1ED6F1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F23D7-101D-8A46-8A72-DF04029EA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0794-CAC5-0144-A4F3-23EEBF5BE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54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76C9-EF55-3245-889C-7626A7909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5F409-0015-6646-8035-5DE9D8B58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1156E-E460-E041-81E7-B2DFF003A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B2F85-11DC-3A43-BACA-6EB8DE11EF77}" type="datetimeFigureOut">
              <a:rPr lang="en-US" smtClean="0"/>
              <a:t>7/10/20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0B258-0665-354D-97F7-50D5D237C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7EB29-AD2B-0649-992B-DBAD682F6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0794-CAC5-0144-A4F3-23EEBF5BE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647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86A4A-EEA1-A348-AC29-B5F9CE560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DD933-E51D-BB43-9AAE-B4FE8099CC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CDEA85-DF7F-4B45-9397-4B91BCCCE8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5686DA-E0E9-4047-AE73-4AFCBB359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B2F85-11DC-3A43-BACA-6EB8DE11EF77}" type="datetimeFigureOut">
              <a:rPr lang="en-US" smtClean="0"/>
              <a:t>7/10/20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714FD-943D-4347-AD20-F7D85949F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B25536-4684-3B49-B41D-9015782E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0794-CAC5-0144-A4F3-23EEBF5BE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69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2DDEF-FF13-CF43-9D81-945B54418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48A09E-2FB6-0C4E-AC70-9CBB38F8D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C8FA21-D42D-B448-B1BE-3DED6BF94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9E4DFF-560A-8549-B62D-BD6D02ABF9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219940-CE10-B344-A113-5AFD205797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426BDF-975C-284C-9A3D-D716C49F3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B2F85-11DC-3A43-BACA-6EB8DE11EF77}" type="datetimeFigureOut">
              <a:rPr lang="en-US" smtClean="0"/>
              <a:t>7/10/20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A5E89D-9E63-B740-9C90-761887488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83FA65-FAAF-5744-9530-EFB07C654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0794-CAC5-0144-A4F3-23EEBF5BE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424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1E847-7B1F-3A4E-A2A7-08B2C4133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272E9A-897F-0F4F-BC03-CC0224E8F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B2F85-11DC-3A43-BACA-6EB8DE11EF77}" type="datetimeFigureOut">
              <a:rPr lang="en-US" smtClean="0"/>
              <a:t>7/10/20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52842A-99F1-1F46-8D45-634816F07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34A175-0317-B346-9D3C-111587CDB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0794-CAC5-0144-A4F3-23EEBF5BE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641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4B627D-0A41-FA42-9BBD-8D5774183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B2F85-11DC-3A43-BACA-6EB8DE11EF77}" type="datetimeFigureOut">
              <a:rPr lang="en-US" smtClean="0"/>
              <a:t>7/10/20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83DA0A-2ECF-9A48-B78F-B9AF697D5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1A0DD-930E-EA4A-AF71-7917F6B1B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0794-CAC5-0144-A4F3-23EEBF5BE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17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461A1-BB73-134D-BEFA-4BBF798E6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67420-8E76-594B-A324-14709A044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14C7C8-1567-E14C-A092-26CCD7A32B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709ACE-0EDF-A54E-9700-8DE3C4D5F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B2F85-11DC-3A43-BACA-6EB8DE11EF77}" type="datetimeFigureOut">
              <a:rPr lang="en-US" smtClean="0"/>
              <a:t>7/10/20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BB9F8A-7F9C-EC47-8469-205752C7E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608291-B677-0B4B-A9B0-B44F10582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0794-CAC5-0144-A4F3-23EEBF5BE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052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5B6BF-D8CF-9B49-95FC-C3ED8609D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4EC91E-4AB6-184E-A3F7-8F7FB07F33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F6E53-8309-A14F-A8C1-41E6A42494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F860D6-C56C-2C41-9D21-7F9551A70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B2F85-11DC-3A43-BACA-6EB8DE11EF77}" type="datetimeFigureOut">
              <a:rPr lang="en-US" smtClean="0"/>
              <a:t>7/10/20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69C091-7EA1-1444-A171-E4C5B1DA1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A394CF-914F-0549-8212-E28CEA2A8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0794-CAC5-0144-A4F3-23EEBF5BE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06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775E0E-7E03-9C46-A50F-CCEE18CC1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CEFDE-89FA-D449-9C72-3BB5EA987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BEB94-A148-F745-8A13-EF207596C9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9B2F85-11DC-3A43-BACA-6EB8DE11EF77}" type="datetimeFigureOut">
              <a:rPr lang="en-US" smtClean="0"/>
              <a:t>7/10/20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3EE56-0533-7F4C-9770-32EBA890AB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F8229-9BB4-A547-98EA-0188990D2E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AD0794-CAC5-0144-A4F3-23EEBF5BE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778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customXml" Target="../ink/ink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customXml" Target="../ink/ink5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51237A-F970-7E47-BA88-1347D7A07A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2000"/>
          </a:blip>
          <a:srcRect b="1596"/>
          <a:stretch/>
        </p:blipFill>
        <p:spPr>
          <a:xfrm>
            <a:off x="-1" y="-1"/>
            <a:ext cx="12205273" cy="6858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B6FD8E-058C-E145-8C4B-991FD032A96F}"/>
              </a:ext>
            </a:extLst>
          </p:cNvPr>
          <p:cNvSpPr txBox="1"/>
          <p:nvPr/>
        </p:nvSpPr>
        <p:spPr>
          <a:xfrm>
            <a:off x="935665" y="1222745"/>
            <a:ext cx="532691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Housing Price Prediction 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Kings County, Washington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B03E68-C05D-B94F-8E24-CAD3A3FB92AF}"/>
              </a:ext>
            </a:extLst>
          </p:cNvPr>
          <p:cNvSpPr txBox="1"/>
          <p:nvPr/>
        </p:nvSpPr>
        <p:spPr>
          <a:xfrm>
            <a:off x="7459370" y="6200430"/>
            <a:ext cx="4427095" cy="369332"/>
          </a:xfrm>
          <a:prstGeom prst="rect">
            <a:avLst/>
          </a:prstGeom>
          <a:solidFill>
            <a:schemeClr val="bg1">
              <a:alpha val="7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Bobby Williams  &amp; Clair Marie Wholean</a:t>
            </a:r>
          </a:p>
        </p:txBody>
      </p:sp>
    </p:spTree>
    <p:extLst>
      <p:ext uri="{BB962C8B-B14F-4D97-AF65-F5344CB8AC3E}">
        <p14:creationId xmlns:p14="http://schemas.microsoft.com/office/powerpoint/2010/main" val="3636137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224A2E-C672-054C-963A-D7E00CE66F02}"/>
              </a:ext>
            </a:extLst>
          </p:cNvPr>
          <p:cNvSpPr txBox="1"/>
          <p:nvPr/>
        </p:nvSpPr>
        <p:spPr>
          <a:xfrm>
            <a:off x="2293773" y="1042097"/>
            <a:ext cx="1795884" cy="950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Overall SF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0F108-CE5B-A44C-B47C-9DA887E6D2A3}"/>
              </a:ext>
            </a:extLst>
          </p:cNvPr>
          <p:cNvSpPr txBox="1"/>
          <p:nvPr/>
        </p:nvSpPr>
        <p:spPr>
          <a:xfrm>
            <a:off x="2293772" y="2280885"/>
            <a:ext cx="20838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each additional 100 SF, the house price goes up by $25,000.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6DDD5D-001F-F243-8429-65DA9BCCF980}"/>
              </a:ext>
            </a:extLst>
          </p:cNvPr>
          <p:cNvCxnSpPr>
            <a:cxnSpLocks/>
          </p:cNvCxnSpPr>
          <p:nvPr/>
        </p:nvCxnSpPr>
        <p:spPr>
          <a:xfrm>
            <a:off x="4550905" y="869733"/>
            <a:ext cx="0" cy="31300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29E9F4-9559-D34B-BCA2-4A156F432C9F}"/>
              </a:ext>
            </a:extLst>
          </p:cNvPr>
          <p:cNvCxnSpPr>
            <a:cxnSpLocks/>
          </p:cNvCxnSpPr>
          <p:nvPr/>
        </p:nvCxnSpPr>
        <p:spPr>
          <a:xfrm>
            <a:off x="7253573" y="869733"/>
            <a:ext cx="0" cy="31300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9E85DF1-2494-BA41-A3AF-56C781DD91DC}"/>
              </a:ext>
            </a:extLst>
          </p:cNvPr>
          <p:cNvSpPr txBox="1"/>
          <p:nvPr/>
        </p:nvSpPr>
        <p:spPr>
          <a:xfrm>
            <a:off x="4784091" y="1042098"/>
            <a:ext cx="20838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Lot </a:t>
            </a:r>
          </a:p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690E90-20B3-0747-82A6-D316EE27566F}"/>
              </a:ext>
            </a:extLst>
          </p:cNvPr>
          <p:cNvSpPr txBox="1"/>
          <p:nvPr/>
        </p:nvSpPr>
        <p:spPr>
          <a:xfrm>
            <a:off x="4936510" y="2280885"/>
            <a:ext cx="20838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each 1,000 SF added to the lot, the price goes down $263</a:t>
            </a:r>
          </a:p>
        </p:txBody>
      </p:sp>
      <p:pic>
        <p:nvPicPr>
          <p:cNvPr id="18" name="Picture 17" descr="A picture containing clock&#10;&#10;Description automatically generated">
            <a:extLst>
              <a:ext uri="{FF2B5EF4-FFF2-40B4-BE49-F238E27FC236}">
                <a16:creationId xmlns:a16="http://schemas.microsoft.com/office/drawing/2014/main" id="{CC09CB8E-6B0B-AA46-B950-C566352D7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807" y="4650678"/>
            <a:ext cx="1422400" cy="1422400"/>
          </a:xfrm>
          <a:prstGeom prst="rect">
            <a:avLst/>
          </a:prstGeom>
        </p:spPr>
      </p:pic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2B441040-10D9-6544-90BA-BF7FE642E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241" y="4627668"/>
            <a:ext cx="1422400" cy="1422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7A4AA54-E056-C645-A243-4F26E8CC4CCD}"/>
                  </a:ext>
                </a:extLst>
              </p14:cNvPr>
              <p14:cNvContentPartPr/>
              <p14:nvPr/>
            </p14:nvContentPartPr>
            <p14:xfrm>
              <a:off x="2782522" y="5000810"/>
              <a:ext cx="799200" cy="7840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7A4AA54-E056-C645-A243-4F26E8CC4C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73882" y="4992170"/>
                <a:ext cx="816840" cy="80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24123D7-46A0-3A46-8393-42C1552D2955}"/>
                  </a:ext>
                </a:extLst>
              </p14:cNvPr>
              <p14:cNvContentPartPr/>
              <p14:nvPr/>
            </p14:nvContentPartPr>
            <p14:xfrm>
              <a:off x="5487922" y="5643410"/>
              <a:ext cx="1198800" cy="1152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24123D7-46A0-3A46-8393-42C1552D295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78922" y="5634410"/>
                <a:ext cx="1216440" cy="13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EEC0D5A3-AA15-1946-B9ED-A93A35E1B08D}"/>
              </a:ext>
            </a:extLst>
          </p:cNvPr>
          <p:cNvGrpSpPr/>
          <p:nvPr/>
        </p:nvGrpSpPr>
        <p:grpSpPr>
          <a:xfrm>
            <a:off x="7714822" y="1042098"/>
            <a:ext cx="2083879" cy="5030980"/>
            <a:chOff x="3938504" y="913510"/>
            <a:chExt cx="2083879" cy="503098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EDD95F5-E06C-0649-9559-0671145BE6CD}"/>
                </a:ext>
              </a:extLst>
            </p:cNvPr>
            <p:cNvSpPr txBox="1"/>
            <p:nvPr/>
          </p:nvSpPr>
          <p:spPr>
            <a:xfrm>
              <a:off x="3938504" y="913510"/>
              <a:ext cx="208386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Basement SF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FBEA68-298E-F145-81D3-DDE41F574441}"/>
                </a:ext>
              </a:extLst>
            </p:cNvPr>
            <p:cNvSpPr txBox="1"/>
            <p:nvPr/>
          </p:nvSpPr>
          <p:spPr>
            <a:xfrm>
              <a:off x="3938505" y="2152297"/>
              <a:ext cx="2083878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For each 1,000 SF of basement, the price goes down by $19,450.</a:t>
              </a:r>
            </a:p>
          </p:txBody>
        </p:sp>
        <p:pic>
          <p:nvPicPr>
            <p:cNvPr id="30" name="Picture 29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2A74D7D1-50F9-644C-9C5B-7961EAD1C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63195" y="4522090"/>
              <a:ext cx="1422400" cy="142240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FED2E16-3389-724F-BA72-DE4EAC798BF6}"/>
                    </a:ext>
                  </a:extLst>
                </p14:cNvPr>
                <p14:cNvContentPartPr/>
                <p14:nvPr/>
              </p14:nvContentPartPr>
              <p14:xfrm>
                <a:off x="4332960" y="5323725"/>
                <a:ext cx="1029600" cy="263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FED2E16-3389-724F-BA72-DE4EAC798BF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324320" y="5314725"/>
                  <a:ext cx="1047240" cy="281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4186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224A2E-C672-054C-963A-D7E00CE66F02}"/>
              </a:ext>
            </a:extLst>
          </p:cNvPr>
          <p:cNvSpPr txBox="1"/>
          <p:nvPr/>
        </p:nvSpPr>
        <p:spPr>
          <a:xfrm>
            <a:off x="2139996" y="913510"/>
            <a:ext cx="1943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Floors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0F108-CE5B-A44C-B47C-9DA887E6D2A3}"/>
              </a:ext>
            </a:extLst>
          </p:cNvPr>
          <p:cNvSpPr txBox="1"/>
          <p:nvPr/>
        </p:nvSpPr>
        <p:spPr>
          <a:xfrm>
            <a:off x="2139996" y="2152297"/>
            <a:ext cx="20838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each additional floor, the house price goes down by $42,000.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6DDD5D-001F-F243-8429-65DA9BCCF980}"/>
              </a:ext>
            </a:extLst>
          </p:cNvPr>
          <p:cNvCxnSpPr>
            <a:cxnSpLocks/>
          </p:cNvCxnSpPr>
          <p:nvPr/>
        </p:nvCxnSpPr>
        <p:spPr>
          <a:xfrm>
            <a:off x="4397129" y="741145"/>
            <a:ext cx="0" cy="31300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picture containing clock&#10;&#10;Description automatically generated">
            <a:extLst>
              <a:ext uri="{FF2B5EF4-FFF2-40B4-BE49-F238E27FC236}">
                <a16:creationId xmlns:a16="http://schemas.microsoft.com/office/drawing/2014/main" id="{E829B6FB-F3F6-FC4A-8898-5E31AEEB1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504" y="4522090"/>
            <a:ext cx="1422400" cy="1422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256F9D1-052D-5741-9499-1456A673CD19}"/>
                  </a:ext>
                </a:extLst>
              </p14:cNvPr>
              <p14:cNvContentPartPr/>
              <p14:nvPr/>
            </p14:nvContentPartPr>
            <p14:xfrm>
              <a:off x="2499219" y="5237262"/>
              <a:ext cx="1353960" cy="374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256F9D1-052D-5741-9499-1456A673CD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90579" y="5228622"/>
                <a:ext cx="1371600" cy="39168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0B83CED-EF93-3A4B-8AB1-3ED187EDD17E}"/>
              </a:ext>
            </a:extLst>
          </p:cNvPr>
          <p:cNvSpPr txBox="1"/>
          <p:nvPr/>
        </p:nvSpPr>
        <p:spPr>
          <a:xfrm>
            <a:off x="4877378" y="913510"/>
            <a:ext cx="2083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Bedrooms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7D0684-E157-054D-83F5-A799FA5C8029}"/>
              </a:ext>
            </a:extLst>
          </p:cNvPr>
          <p:cNvSpPr txBox="1"/>
          <p:nvPr/>
        </p:nvSpPr>
        <p:spPr>
          <a:xfrm>
            <a:off x="4877379" y="2152297"/>
            <a:ext cx="20838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2-3 bedrooms is ideal. The price goes down with 3+ bedrooms.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C55DFC-C0E9-0549-A83B-82048EE1F47C}"/>
              </a:ext>
            </a:extLst>
          </p:cNvPr>
          <p:cNvCxnSpPr>
            <a:cxnSpLocks/>
          </p:cNvCxnSpPr>
          <p:nvPr/>
        </p:nvCxnSpPr>
        <p:spPr>
          <a:xfrm>
            <a:off x="7212355" y="741145"/>
            <a:ext cx="0" cy="31300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1223791-7622-A34A-B036-5E8916807CD9}"/>
              </a:ext>
            </a:extLst>
          </p:cNvPr>
          <p:cNvSpPr txBox="1"/>
          <p:nvPr/>
        </p:nvSpPr>
        <p:spPr>
          <a:xfrm>
            <a:off x="7692604" y="913510"/>
            <a:ext cx="2083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Bathrooms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9F3D7D-AE73-CA47-9186-3FBD5B06A50B}"/>
              </a:ext>
            </a:extLst>
          </p:cNvPr>
          <p:cNvSpPr txBox="1"/>
          <p:nvPr/>
        </p:nvSpPr>
        <p:spPr>
          <a:xfrm>
            <a:off x="7463454" y="2152297"/>
            <a:ext cx="23130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each additional bathroom, the house price goes up by  17,600</a:t>
            </a:r>
          </a:p>
        </p:txBody>
      </p:sp>
      <p:pic>
        <p:nvPicPr>
          <p:cNvPr id="24" name="Picture 23" descr="A picture containing clock&#10;&#10;Description automatically generated">
            <a:extLst>
              <a:ext uri="{FF2B5EF4-FFF2-40B4-BE49-F238E27FC236}">
                <a16:creationId xmlns:a16="http://schemas.microsoft.com/office/drawing/2014/main" id="{13753581-8431-1C41-9135-11809FDE3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110" y="4499080"/>
            <a:ext cx="1422400" cy="1422400"/>
          </a:xfrm>
          <a:prstGeom prst="rect">
            <a:avLst/>
          </a:prstGeom>
        </p:spPr>
      </p:pic>
      <p:pic>
        <p:nvPicPr>
          <p:cNvPr id="25" name="Picture 24" descr="A picture containing clock&#10;&#10;Description automatically generated">
            <a:extLst>
              <a:ext uri="{FF2B5EF4-FFF2-40B4-BE49-F238E27FC236}">
                <a16:creationId xmlns:a16="http://schemas.microsoft.com/office/drawing/2014/main" id="{8885BF3E-3B78-6045-9471-27B1F27FB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507" y="4522090"/>
            <a:ext cx="1422400" cy="1422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2EA9703-5F9E-854A-903D-132627ADC432}"/>
                  </a:ext>
                </a:extLst>
              </p14:cNvPr>
              <p14:cNvContentPartPr/>
              <p14:nvPr/>
            </p14:nvContentPartPr>
            <p14:xfrm>
              <a:off x="8038522" y="4776822"/>
              <a:ext cx="428760" cy="9298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2EA9703-5F9E-854A-903D-132627ADC43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29522" y="4768182"/>
                <a:ext cx="446400" cy="9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93651E4-3D47-364A-87C4-9AFC4002C17B}"/>
                  </a:ext>
                </a:extLst>
              </p14:cNvPr>
              <p14:cNvContentPartPr/>
              <p14:nvPr/>
            </p14:nvContentPartPr>
            <p14:xfrm>
              <a:off x="5454697" y="5197725"/>
              <a:ext cx="884520" cy="4752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93651E4-3D47-364A-87C4-9AFC4002C17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46057" y="5189085"/>
                <a:ext cx="902160" cy="49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9133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DDD353-07A5-5F4A-BB14-74B8AF2B1AC6}"/>
              </a:ext>
            </a:extLst>
          </p:cNvPr>
          <p:cNvSpPr txBox="1"/>
          <p:nvPr/>
        </p:nvSpPr>
        <p:spPr>
          <a:xfrm>
            <a:off x="7066642" y="1252724"/>
            <a:ext cx="3891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Predictions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D6FA5B-8B2D-6944-914F-B798BE8B76FB}"/>
              </a:ext>
            </a:extLst>
          </p:cNvPr>
          <p:cNvSpPr txBox="1"/>
          <p:nvPr/>
        </p:nvSpPr>
        <p:spPr>
          <a:xfrm>
            <a:off x="585789" y="2044259"/>
            <a:ext cx="60344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D1C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1:</a:t>
            </a:r>
            <a:b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>
                <a:solidFill>
                  <a:srgbClr val="1D1C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1.75 bath, 1880 sf, 48787 sf lot, 2 floors, not waterfront, no basement, good condition, not renovated, rural, low density, 4+ beds. </a:t>
            </a:r>
          </a:p>
          <a:p>
            <a:endParaRPr lang="en-US" sz="2000">
              <a:solidFill>
                <a:srgbClr val="1D1C1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>
                <a:solidFill>
                  <a:srgbClr val="1D1C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$333,000</a:t>
            </a:r>
            <a:endParaRPr lang="en-US" sz="2000" dirty="0">
              <a:solidFill>
                <a:srgbClr val="1D1C1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FBD8E4-6C64-9B47-956C-81CE6586D53D}"/>
              </a:ext>
            </a:extLst>
          </p:cNvPr>
          <p:cNvSpPr/>
          <p:nvPr/>
        </p:nvSpPr>
        <p:spPr>
          <a:xfrm>
            <a:off x="585788" y="4372621"/>
            <a:ext cx="603446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1D1C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2: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3.25 bath, 3030 sf, 9273 sf lot, 2 floors, not waterfront, no basement, good condition, not renovated, rural, low-density, 4+ beds.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$762,340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487085-51BE-D948-B420-CA259B805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642" y="2134280"/>
            <a:ext cx="3130550" cy="1758950"/>
          </a:xfrm>
          <a:prstGeom prst="rect">
            <a:avLst/>
          </a:prstGeom>
        </p:spPr>
      </p:pic>
      <p:pic>
        <p:nvPicPr>
          <p:cNvPr id="8" name="Picture 7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C32CD613-F037-024E-BB3C-7D60949DB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642" y="4226594"/>
            <a:ext cx="3130550" cy="208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8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n aerial view of a city&#10;&#10;Description automatically generated">
            <a:extLst>
              <a:ext uri="{FF2B5EF4-FFF2-40B4-BE49-F238E27FC236}">
                <a16:creationId xmlns:a16="http://schemas.microsoft.com/office/drawing/2014/main" id="{48C7BC64-E056-FB43-946E-230C5849B4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259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CCE92D-B9E5-6348-9436-918B1DBAD1A6}"/>
              </a:ext>
            </a:extLst>
          </p:cNvPr>
          <p:cNvSpPr/>
          <p:nvPr/>
        </p:nvSpPr>
        <p:spPr>
          <a:xfrm>
            <a:off x="6800850" y="1014413"/>
            <a:ext cx="4529138" cy="4529138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DDD353-07A5-5F4A-BB14-74B8AF2B1AC6}"/>
              </a:ext>
            </a:extLst>
          </p:cNvPr>
          <p:cNvSpPr txBox="1"/>
          <p:nvPr/>
        </p:nvSpPr>
        <p:spPr>
          <a:xfrm>
            <a:off x="7066642" y="1252724"/>
            <a:ext cx="3891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Further Study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F6903-7CC5-FC45-848A-8E19F676379F}"/>
              </a:ext>
            </a:extLst>
          </p:cNvPr>
          <p:cNvSpPr txBox="1"/>
          <p:nvPr/>
        </p:nvSpPr>
        <p:spPr>
          <a:xfrm>
            <a:off x="7066643" y="1988636"/>
            <a:ext cx="4006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Suburban homes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Predictions by zip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Housing Affordability</a:t>
            </a:r>
          </a:p>
        </p:txBody>
      </p:sp>
    </p:spTree>
    <p:extLst>
      <p:ext uri="{BB962C8B-B14F-4D97-AF65-F5344CB8AC3E}">
        <p14:creationId xmlns:p14="http://schemas.microsoft.com/office/powerpoint/2010/main" val="3679799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8CC68CDB-1978-9841-B943-F4699E756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71" y="995877"/>
            <a:ext cx="3466018" cy="5120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934CE33-449A-5B46-83CE-6E090573FCAA}"/>
              </a:ext>
            </a:extLst>
          </p:cNvPr>
          <p:cNvSpPr/>
          <p:nvPr/>
        </p:nvSpPr>
        <p:spPr>
          <a:xfrm>
            <a:off x="4786859" y="2274838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Which features predict the price of a home, and by how much?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Does density, as defined by the ratio of living area to lot area, affect house price?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the difference in price between urban and non-urban homes?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6296AA-C811-D247-B91B-B1F8D72FD3D1}"/>
              </a:ext>
            </a:extLst>
          </p:cNvPr>
          <p:cNvSpPr txBox="1"/>
          <p:nvPr/>
        </p:nvSpPr>
        <p:spPr>
          <a:xfrm>
            <a:off x="4786859" y="995877"/>
            <a:ext cx="366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Key Questions</a:t>
            </a:r>
          </a:p>
        </p:txBody>
      </p:sp>
    </p:spTree>
    <p:extLst>
      <p:ext uri="{BB962C8B-B14F-4D97-AF65-F5344CB8AC3E}">
        <p14:creationId xmlns:p14="http://schemas.microsoft.com/office/powerpoint/2010/main" val="1411819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B6296AA-C811-D247-B91B-B1F8D72FD3D1}"/>
              </a:ext>
            </a:extLst>
          </p:cNvPr>
          <p:cNvSpPr txBox="1"/>
          <p:nvPr/>
        </p:nvSpPr>
        <p:spPr>
          <a:xfrm>
            <a:off x="4786859" y="995877"/>
            <a:ext cx="366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Data &amp; Assumptions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44ADBB-B412-6343-8213-72AB9D329CA1}"/>
              </a:ext>
            </a:extLst>
          </p:cNvPr>
          <p:cNvSpPr/>
          <p:nvPr/>
        </p:nvSpPr>
        <p:spPr>
          <a:xfrm>
            <a:off x="4786859" y="1871426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King County Washington Housing Data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Single-family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Location has a major impact on price, this study looks at other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18,000 houses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2C103A79-1DC2-A649-A88D-346C45A31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97" y="617656"/>
            <a:ext cx="3240771" cy="324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7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178E9D92-3FFE-914E-9F61-351DCC193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26" y="1390857"/>
            <a:ext cx="7778320" cy="51448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4C94E0-E911-4644-874D-6659A202F8FD}"/>
              </a:ext>
            </a:extLst>
          </p:cNvPr>
          <p:cNvSpPr txBox="1"/>
          <p:nvPr/>
        </p:nvSpPr>
        <p:spPr>
          <a:xfrm>
            <a:off x="4382124" y="435434"/>
            <a:ext cx="3997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Variables Considered</a:t>
            </a:r>
          </a:p>
        </p:txBody>
      </p:sp>
    </p:spTree>
    <p:extLst>
      <p:ext uri="{BB962C8B-B14F-4D97-AF65-F5344CB8AC3E}">
        <p14:creationId xmlns:p14="http://schemas.microsoft.com/office/powerpoint/2010/main" val="2839786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mall house in a garden&#10;&#10;Description automatically generated">
            <a:extLst>
              <a:ext uri="{FF2B5EF4-FFF2-40B4-BE49-F238E27FC236}">
                <a16:creationId xmlns:a16="http://schemas.microsoft.com/office/drawing/2014/main" id="{BB8D42F6-A0ED-744C-ABB8-860632455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03221" cy="44670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D3015E-B5AC-264A-A6D2-383B4E736874}"/>
              </a:ext>
            </a:extLst>
          </p:cNvPr>
          <p:cNvSpPr txBox="1"/>
          <p:nvPr/>
        </p:nvSpPr>
        <p:spPr>
          <a:xfrm>
            <a:off x="7066643" y="1252724"/>
            <a:ext cx="366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Waterfront Homes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3067B6-B62E-1840-ABBD-2E08CB550E3F}"/>
              </a:ext>
            </a:extLst>
          </p:cNvPr>
          <p:cNvSpPr txBox="1"/>
          <p:nvPr/>
        </p:nvSpPr>
        <p:spPr>
          <a:xfrm>
            <a:off x="7066643" y="2233534"/>
            <a:ext cx="4445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waterfront home is worth $814,000 more than a non-waterfront home.</a:t>
            </a:r>
          </a:p>
        </p:txBody>
      </p:sp>
    </p:spTree>
    <p:extLst>
      <p:ext uri="{BB962C8B-B14F-4D97-AF65-F5344CB8AC3E}">
        <p14:creationId xmlns:p14="http://schemas.microsoft.com/office/powerpoint/2010/main" val="743153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DDD353-07A5-5F4A-BB14-74B8AF2B1AC6}"/>
              </a:ext>
            </a:extLst>
          </p:cNvPr>
          <p:cNvSpPr txBox="1"/>
          <p:nvPr/>
        </p:nvSpPr>
        <p:spPr>
          <a:xfrm>
            <a:off x="7066642" y="1252724"/>
            <a:ext cx="3891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Recently Renovated</a:t>
            </a:r>
          </a:p>
        </p:txBody>
      </p:sp>
      <p:pic>
        <p:nvPicPr>
          <p:cNvPr id="6" name="Picture 5" descr="A kitchen with wooden cabinets and a window&#10;&#10;Description automatically generated">
            <a:extLst>
              <a:ext uri="{FF2B5EF4-FFF2-40B4-BE49-F238E27FC236}">
                <a16:creationId xmlns:a16="http://schemas.microsoft.com/office/drawing/2014/main" id="{75A952A0-F6A5-6745-80D8-AA383222D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57427" cy="50680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CFBFA7-BE25-9947-AD49-5EEFAFD4D620}"/>
              </a:ext>
            </a:extLst>
          </p:cNvPr>
          <p:cNvSpPr txBox="1"/>
          <p:nvPr/>
        </p:nvSpPr>
        <p:spPr>
          <a:xfrm>
            <a:off x="7066643" y="2233534"/>
            <a:ext cx="42318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recently renovated home is worth $153,000 more than a non-renovated home.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Recent defined as renovated after 2000.</a:t>
            </a:r>
          </a:p>
        </p:txBody>
      </p:sp>
    </p:spTree>
    <p:extLst>
      <p:ext uri="{BB962C8B-B14F-4D97-AF65-F5344CB8AC3E}">
        <p14:creationId xmlns:p14="http://schemas.microsoft.com/office/powerpoint/2010/main" val="935664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DDD353-07A5-5F4A-BB14-74B8AF2B1AC6}"/>
              </a:ext>
            </a:extLst>
          </p:cNvPr>
          <p:cNvSpPr txBox="1"/>
          <p:nvPr/>
        </p:nvSpPr>
        <p:spPr>
          <a:xfrm>
            <a:off x="7066642" y="1252724"/>
            <a:ext cx="3891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Overall Condition</a:t>
            </a:r>
          </a:p>
        </p:txBody>
      </p:sp>
      <p:pic>
        <p:nvPicPr>
          <p:cNvPr id="3" name="Picture 2" descr="A garden in front of a house&#10;&#10;Description automatically generated">
            <a:extLst>
              <a:ext uri="{FF2B5EF4-FFF2-40B4-BE49-F238E27FC236}">
                <a16:creationId xmlns:a16="http://schemas.microsoft.com/office/drawing/2014/main" id="{000A9196-26CD-E243-8CB1-B70A7D9BE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57427" cy="45233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6F6903-7CC5-FC45-848A-8E19F676379F}"/>
              </a:ext>
            </a:extLst>
          </p:cNvPr>
          <p:cNvSpPr txBox="1"/>
          <p:nvPr/>
        </p:nvSpPr>
        <p:spPr>
          <a:xfrm>
            <a:off x="7066643" y="1988636"/>
            <a:ext cx="44066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Homes in good condition worth $36,700 more than homes needing repairs. </a:t>
            </a:r>
          </a:p>
        </p:txBody>
      </p:sp>
    </p:spTree>
    <p:extLst>
      <p:ext uri="{BB962C8B-B14F-4D97-AF65-F5344CB8AC3E}">
        <p14:creationId xmlns:p14="http://schemas.microsoft.com/office/powerpoint/2010/main" val="2681750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DDD353-07A5-5F4A-BB14-74B8AF2B1AC6}"/>
              </a:ext>
            </a:extLst>
          </p:cNvPr>
          <p:cNvSpPr txBox="1"/>
          <p:nvPr/>
        </p:nvSpPr>
        <p:spPr>
          <a:xfrm>
            <a:off x="7066642" y="1252724"/>
            <a:ext cx="3891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Lot Density</a:t>
            </a:r>
          </a:p>
        </p:txBody>
      </p:sp>
      <p:pic>
        <p:nvPicPr>
          <p:cNvPr id="5" name="Picture 4" descr="A close up of a lush green field&#10;&#10;Description automatically generated">
            <a:extLst>
              <a:ext uri="{FF2B5EF4-FFF2-40B4-BE49-F238E27FC236}">
                <a16:creationId xmlns:a16="http://schemas.microsoft.com/office/drawing/2014/main" id="{A2500383-F324-2446-BD3E-A200A3D68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57427" cy="44961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01C956-479D-4744-B0BA-B9539314FFAD}"/>
              </a:ext>
            </a:extLst>
          </p:cNvPr>
          <p:cNvSpPr txBox="1"/>
          <p:nvPr/>
        </p:nvSpPr>
        <p:spPr>
          <a:xfrm>
            <a:off x="7066642" y="1959760"/>
            <a:ext cx="47724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ratio of total SF / lot SF.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Low density - baseline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Mid-density + $18,000 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High Density + $119,000</a:t>
            </a:r>
          </a:p>
        </p:txBody>
      </p:sp>
    </p:spTree>
    <p:extLst>
      <p:ext uri="{BB962C8B-B14F-4D97-AF65-F5344CB8AC3E}">
        <p14:creationId xmlns:p14="http://schemas.microsoft.com/office/powerpoint/2010/main" val="2846211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0D3015E-B5AC-264A-A6D2-383B4E736874}"/>
              </a:ext>
            </a:extLst>
          </p:cNvPr>
          <p:cNvSpPr txBox="1"/>
          <p:nvPr/>
        </p:nvSpPr>
        <p:spPr>
          <a:xfrm>
            <a:off x="7066642" y="1252724"/>
            <a:ext cx="4101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Urban vs. Non-urban</a:t>
            </a:r>
          </a:p>
        </p:txBody>
      </p:sp>
      <p:pic>
        <p:nvPicPr>
          <p:cNvPr id="3" name="Picture 2" descr="A house that is parked on the side of a building&#10;&#10;Description automatically generated">
            <a:extLst>
              <a:ext uri="{FF2B5EF4-FFF2-40B4-BE49-F238E27FC236}">
                <a16:creationId xmlns:a16="http://schemas.microsoft.com/office/drawing/2014/main" id="{9E12F692-CB7F-9B48-B112-D42E41AA3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" y="-1"/>
            <a:ext cx="6700604" cy="4467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90DEF4-8F55-7942-B827-C6FF05DA458E}"/>
              </a:ext>
            </a:extLst>
          </p:cNvPr>
          <p:cNvSpPr txBox="1"/>
          <p:nvPr/>
        </p:nvSpPr>
        <p:spPr>
          <a:xfrm>
            <a:off x="7066643" y="2233534"/>
            <a:ext cx="4231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 urban home is worth $144,000 more than a non-urban home.</a:t>
            </a:r>
          </a:p>
        </p:txBody>
      </p:sp>
    </p:spTree>
    <p:extLst>
      <p:ext uri="{BB962C8B-B14F-4D97-AF65-F5344CB8AC3E}">
        <p14:creationId xmlns:p14="http://schemas.microsoft.com/office/powerpoint/2010/main" val="95728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</TotalTime>
  <Words>368</Words>
  <Application>Microsoft Macintosh PowerPoint</Application>
  <PresentationFormat>Widescreen</PresentationFormat>
  <Paragraphs>60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Clair Marie Wholean</dc:creator>
  <cp:lastModifiedBy>Clair Marie Wholean</cp:lastModifiedBy>
  <cp:revision>40</cp:revision>
  <dcterms:created xsi:type="dcterms:W3CDTF">2020-07-08T23:38:11Z</dcterms:created>
  <dcterms:modified xsi:type="dcterms:W3CDTF">2020-07-10T19:15:36Z</dcterms:modified>
</cp:coreProperties>
</file>